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chemeClr val="accent6"/>
            </a:gs>
            <a:gs pos="31000">
              <a:schemeClr val="accent6">
                <a:lumMod val="20000"/>
                <a:lumOff val="80000"/>
              </a:schemeClr>
            </a:gs>
            <a:gs pos="70000">
              <a:schemeClr val="accent6">
                <a:lumMod val="40000"/>
                <a:lumOff val="60000"/>
              </a:schemeClr>
            </a:gs>
            <a:gs pos="100000">
              <a:schemeClr val="accent6">
                <a:lumMod val="20000"/>
                <a:lumOff val="8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35696" y="274638"/>
            <a:ext cx="6851104" cy="1143000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Quiz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3347864" y="4653136"/>
            <a:ext cx="493821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Right or wrong!</a:t>
            </a:r>
          </a:p>
          <a:p>
            <a:endParaRPr lang="nl-NL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Make teams;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Choose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wich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statement is wrong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to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earn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points;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Team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with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most points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wins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!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268760"/>
            <a:ext cx="6667500" cy="3162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Statement 9 (2.6 –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Monarchies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During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the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forming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of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states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creating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Monarchies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kings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wanted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to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stop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the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creation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of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central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administration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endParaRPr lang="nl-NL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Monarchs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let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cities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pay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taxes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to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pay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for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civil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servants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and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armies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This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increased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their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power.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650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Statement 10 (2.6 –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Absolutism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The Dutch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republic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is a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great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example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of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absolutism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Louis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the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XIV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wanted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everyone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to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have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the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same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faith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and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made standing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army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of 400.000 men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to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enforce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his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will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This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gave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him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total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control of his country.</a:t>
            </a:r>
          </a:p>
          <a:p>
            <a:endParaRPr lang="nl-NL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Peter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the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Great of Russia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tried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to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make his country more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democratic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This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is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called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absolutism</a:t>
            </a: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nl-NL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035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rmAutofit/>
          </a:bodyPr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Bonus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Questions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47260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2 minutes </a:t>
            </a:r>
            <a:r>
              <a:rPr lang="nl-NL" b="1" dirty="0" err="1" smtClean="0">
                <a:solidFill>
                  <a:schemeClr val="accent6">
                    <a:lumMod val="50000"/>
                  </a:schemeClr>
                </a:solidFill>
              </a:rPr>
              <a:t>to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b="1" dirty="0" err="1" smtClean="0">
                <a:solidFill>
                  <a:schemeClr val="accent6">
                    <a:lumMod val="50000"/>
                  </a:schemeClr>
                </a:solidFill>
              </a:rPr>
              <a:t>prepare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</a:p>
          <a:p>
            <a:r>
              <a:rPr lang="nl-NL" b="1" dirty="0" err="1" smtClean="0">
                <a:solidFill>
                  <a:schemeClr val="accent6">
                    <a:lumMod val="50000"/>
                  </a:schemeClr>
                </a:solidFill>
              </a:rPr>
              <a:t>Explain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b="1" dirty="0" err="1" smtClean="0">
                <a:solidFill>
                  <a:schemeClr val="accent6">
                    <a:lumMod val="50000"/>
                  </a:schemeClr>
                </a:solidFill>
              </a:rPr>
              <a:t>the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 term </a:t>
            </a:r>
            <a:r>
              <a:rPr lang="nl-NL" b="1" dirty="0" err="1" smtClean="0">
                <a:solidFill>
                  <a:schemeClr val="accent6">
                    <a:lumMod val="50000"/>
                  </a:schemeClr>
                </a:solidFill>
              </a:rPr>
              <a:t>Mercantalism</a:t>
            </a:r>
            <a:endParaRPr lang="nl-NL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i="1" dirty="0" err="1" smtClean="0">
                <a:solidFill>
                  <a:schemeClr val="accent6">
                    <a:lumMod val="50000"/>
                  </a:schemeClr>
                </a:solidFill>
              </a:rPr>
              <a:t>Government</a:t>
            </a:r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i="1" dirty="0">
                <a:solidFill>
                  <a:schemeClr val="accent6">
                    <a:lumMod val="50000"/>
                  </a:schemeClr>
                </a:solidFill>
              </a:rPr>
              <a:t>takes </a:t>
            </a:r>
            <a:r>
              <a:rPr lang="nl-NL" i="1" dirty="0" err="1">
                <a:solidFill>
                  <a:schemeClr val="accent6">
                    <a:lumMod val="50000"/>
                  </a:schemeClr>
                </a:solidFill>
              </a:rPr>
              <a:t>measures</a:t>
            </a:r>
            <a:r>
              <a:rPr lang="nl-NL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i="1" dirty="0" err="1">
                <a:solidFill>
                  <a:schemeClr val="accent6">
                    <a:lumMod val="50000"/>
                  </a:schemeClr>
                </a:solidFill>
              </a:rPr>
              <a:t>to</a:t>
            </a:r>
            <a:r>
              <a:rPr lang="nl-NL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i="1" dirty="0" err="1">
                <a:solidFill>
                  <a:schemeClr val="accent6">
                    <a:lumMod val="50000"/>
                  </a:schemeClr>
                </a:solidFill>
              </a:rPr>
              <a:t>influence</a:t>
            </a:r>
            <a:r>
              <a:rPr lang="nl-NL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i="1" dirty="0" err="1">
                <a:solidFill>
                  <a:schemeClr val="accent6">
                    <a:lumMod val="50000"/>
                  </a:schemeClr>
                </a:solidFill>
              </a:rPr>
              <a:t>trade</a:t>
            </a:r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. – 1 Point</a:t>
            </a:r>
          </a:p>
          <a:p>
            <a:r>
              <a:rPr lang="nl-NL" b="1" dirty="0" err="1" smtClean="0">
                <a:solidFill>
                  <a:schemeClr val="accent6">
                    <a:lumMod val="50000"/>
                  </a:schemeClr>
                </a:solidFill>
              </a:rPr>
              <a:t>Explain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b="1" dirty="0" err="1" smtClean="0">
                <a:solidFill>
                  <a:schemeClr val="accent6">
                    <a:lumMod val="50000"/>
                  </a:schemeClr>
                </a:solidFill>
              </a:rPr>
              <a:t>wich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b="1" dirty="0" err="1" smtClean="0">
                <a:solidFill>
                  <a:schemeClr val="accent6">
                    <a:lumMod val="50000"/>
                  </a:schemeClr>
                </a:solidFill>
              </a:rPr>
              <a:t>province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 was </a:t>
            </a:r>
            <a:r>
              <a:rPr lang="nl-NL" b="1" dirty="0" err="1" smtClean="0">
                <a:solidFill>
                  <a:schemeClr val="accent6">
                    <a:lumMod val="50000"/>
                  </a:schemeClr>
                </a:solidFill>
              </a:rPr>
              <a:t>the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 most </a:t>
            </a:r>
            <a:r>
              <a:rPr lang="nl-NL" b="1" dirty="0" err="1" smtClean="0">
                <a:solidFill>
                  <a:schemeClr val="accent6">
                    <a:lumMod val="50000"/>
                  </a:schemeClr>
                </a:solidFill>
              </a:rPr>
              <a:t>powerfull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b="1" dirty="0" err="1" smtClean="0">
                <a:solidFill>
                  <a:schemeClr val="accent6">
                    <a:lumMod val="50000"/>
                  </a:schemeClr>
                </a:solidFill>
              </a:rPr>
              <a:t>and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b="1" dirty="0" err="1" smtClean="0">
                <a:solidFill>
                  <a:schemeClr val="accent6">
                    <a:lumMod val="50000"/>
                  </a:schemeClr>
                </a:solidFill>
              </a:rPr>
              <a:t>why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Holland, </a:t>
            </a:r>
            <a:r>
              <a:rPr lang="nl-NL" i="1" dirty="0" err="1" smtClean="0">
                <a:solidFill>
                  <a:schemeClr val="accent6">
                    <a:lumMod val="50000"/>
                  </a:schemeClr>
                </a:solidFill>
              </a:rPr>
              <a:t>they</a:t>
            </a:r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i="1" dirty="0" err="1" smtClean="0">
                <a:solidFill>
                  <a:schemeClr val="accent6">
                    <a:lumMod val="50000"/>
                  </a:schemeClr>
                </a:solidFill>
              </a:rPr>
              <a:t>paid</a:t>
            </a:r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 60% of </a:t>
            </a:r>
            <a:r>
              <a:rPr lang="nl-NL" i="1" dirty="0" err="1" smtClean="0">
                <a:solidFill>
                  <a:schemeClr val="accent6">
                    <a:lumMod val="50000"/>
                  </a:schemeClr>
                </a:solidFill>
              </a:rPr>
              <a:t>all</a:t>
            </a:r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i="1" dirty="0" err="1" smtClean="0">
                <a:solidFill>
                  <a:schemeClr val="accent6">
                    <a:lumMod val="50000"/>
                  </a:schemeClr>
                </a:solidFill>
              </a:rPr>
              <a:t>expenses</a:t>
            </a:r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 – 1 Point</a:t>
            </a:r>
          </a:p>
          <a:p>
            <a:r>
              <a:rPr lang="nl-NL" b="1" dirty="0" err="1" smtClean="0">
                <a:solidFill>
                  <a:schemeClr val="accent6">
                    <a:lumMod val="50000"/>
                  </a:schemeClr>
                </a:solidFill>
              </a:rPr>
              <a:t>What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 was </a:t>
            </a:r>
            <a:r>
              <a:rPr lang="nl-NL" b="1" dirty="0" err="1" smtClean="0">
                <a:solidFill>
                  <a:schemeClr val="accent6">
                    <a:lumMod val="50000"/>
                  </a:schemeClr>
                </a:solidFill>
              </a:rPr>
              <a:t>decided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 in </a:t>
            </a:r>
            <a:r>
              <a:rPr lang="nl-NL" b="1" dirty="0" err="1" smtClean="0">
                <a:solidFill>
                  <a:schemeClr val="accent6">
                    <a:lumMod val="50000"/>
                  </a:schemeClr>
                </a:solidFill>
              </a:rPr>
              <a:t>the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b="1" dirty="0" err="1" smtClean="0">
                <a:solidFill>
                  <a:schemeClr val="accent6">
                    <a:lumMod val="50000"/>
                  </a:schemeClr>
                </a:solidFill>
              </a:rPr>
              <a:t>Synod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 of Dordrecht?</a:t>
            </a:r>
          </a:p>
          <a:p>
            <a:pPr marL="0" indent="0">
              <a:buNone/>
            </a:pPr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The </a:t>
            </a:r>
            <a:r>
              <a:rPr lang="nl-NL" i="1" dirty="0" err="1" smtClean="0">
                <a:solidFill>
                  <a:schemeClr val="accent6">
                    <a:lumMod val="50000"/>
                  </a:schemeClr>
                </a:solidFill>
              </a:rPr>
              <a:t>church</a:t>
            </a:r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 doctrine was </a:t>
            </a:r>
            <a:r>
              <a:rPr lang="nl-NL" i="1" dirty="0" err="1" smtClean="0">
                <a:solidFill>
                  <a:schemeClr val="accent6">
                    <a:lumMod val="50000"/>
                  </a:schemeClr>
                </a:solidFill>
              </a:rPr>
              <a:t>recorded</a:t>
            </a:r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 more </a:t>
            </a:r>
            <a:r>
              <a:rPr lang="nl-NL" i="1" dirty="0" err="1" smtClean="0">
                <a:solidFill>
                  <a:schemeClr val="accent6">
                    <a:lumMod val="50000"/>
                  </a:schemeClr>
                </a:solidFill>
              </a:rPr>
              <a:t>precisely</a:t>
            </a:r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 – 0,5 points</a:t>
            </a:r>
            <a:b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It was </a:t>
            </a:r>
            <a:r>
              <a:rPr lang="nl-NL" i="1" dirty="0" err="1" smtClean="0">
                <a:solidFill>
                  <a:schemeClr val="accent6">
                    <a:lumMod val="50000"/>
                  </a:schemeClr>
                </a:solidFill>
              </a:rPr>
              <a:t>decided</a:t>
            </a:r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i="1" dirty="0" err="1" smtClean="0">
                <a:solidFill>
                  <a:schemeClr val="accent6">
                    <a:lumMod val="50000"/>
                  </a:schemeClr>
                </a:solidFill>
              </a:rPr>
              <a:t>to</a:t>
            </a:r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 translate </a:t>
            </a:r>
            <a:r>
              <a:rPr lang="nl-NL" i="1" dirty="0" err="1" smtClean="0">
                <a:solidFill>
                  <a:schemeClr val="accent6">
                    <a:lumMod val="50000"/>
                  </a:schemeClr>
                </a:solidFill>
              </a:rPr>
              <a:t>the</a:t>
            </a:r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i="1" dirty="0" err="1" smtClean="0">
                <a:solidFill>
                  <a:schemeClr val="accent6">
                    <a:lumMod val="50000"/>
                  </a:schemeClr>
                </a:solidFill>
              </a:rPr>
              <a:t>Bible</a:t>
            </a:r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 in </a:t>
            </a:r>
            <a:r>
              <a:rPr lang="nl-NL" i="1" dirty="0" err="1" smtClean="0">
                <a:solidFill>
                  <a:schemeClr val="accent6">
                    <a:lumMod val="50000"/>
                  </a:schemeClr>
                </a:solidFill>
              </a:rPr>
              <a:t>dutch</a:t>
            </a:r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i="1" dirty="0" err="1" smtClean="0">
                <a:solidFill>
                  <a:schemeClr val="accent6">
                    <a:lumMod val="50000"/>
                  </a:schemeClr>
                </a:solidFill>
              </a:rPr>
              <a:t>into</a:t>
            </a:r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i="1" dirty="0" err="1" smtClean="0">
                <a:solidFill>
                  <a:schemeClr val="accent6">
                    <a:lumMod val="50000"/>
                  </a:schemeClr>
                </a:solidFill>
              </a:rPr>
              <a:t>the</a:t>
            </a:r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 “Statenbijbel” – 0,5 points</a:t>
            </a:r>
          </a:p>
          <a:p>
            <a:r>
              <a:rPr lang="nl-NL" b="1" dirty="0" err="1" smtClean="0">
                <a:solidFill>
                  <a:schemeClr val="accent6">
                    <a:lumMod val="50000"/>
                  </a:schemeClr>
                </a:solidFill>
              </a:rPr>
              <a:t>What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b="1" dirty="0" err="1" smtClean="0">
                <a:solidFill>
                  <a:schemeClr val="accent6">
                    <a:lumMod val="50000"/>
                  </a:schemeClr>
                </a:solidFill>
              </a:rPr>
              <a:t>were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 “voorcompagnies”?</a:t>
            </a:r>
            <a:endParaRPr lang="nl-NL" i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Companies </a:t>
            </a:r>
            <a:r>
              <a:rPr lang="nl-NL" i="1" dirty="0" err="1" smtClean="0">
                <a:solidFill>
                  <a:schemeClr val="accent6">
                    <a:lumMod val="50000"/>
                  </a:schemeClr>
                </a:solidFill>
              </a:rPr>
              <a:t>founded</a:t>
            </a:r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 in Holland </a:t>
            </a:r>
            <a:r>
              <a:rPr lang="nl-NL" i="1" dirty="0" err="1" smtClean="0">
                <a:solidFill>
                  <a:schemeClr val="accent6">
                    <a:lumMod val="50000"/>
                  </a:schemeClr>
                </a:solidFill>
              </a:rPr>
              <a:t>and</a:t>
            </a:r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 Zeeland </a:t>
            </a:r>
            <a:r>
              <a:rPr lang="nl-NL" i="1" dirty="0" err="1" smtClean="0">
                <a:solidFill>
                  <a:schemeClr val="accent6">
                    <a:lumMod val="50000"/>
                  </a:schemeClr>
                </a:solidFill>
              </a:rPr>
              <a:t>to</a:t>
            </a:r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i="1" dirty="0" err="1" smtClean="0">
                <a:solidFill>
                  <a:schemeClr val="accent6">
                    <a:lumMod val="50000"/>
                  </a:schemeClr>
                </a:solidFill>
              </a:rPr>
              <a:t>conduct</a:t>
            </a:r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i="1" dirty="0" err="1" smtClean="0">
                <a:solidFill>
                  <a:schemeClr val="accent6">
                    <a:lumMod val="50000"/>
                  </a:schemeClr>
                </a:solidFill>
              </a:rPr>
              <a:t>trade</a:t>
            </a:r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. -0,5 points</a:t>
            </a:r>
            <a:b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i="1" dirty="0" err="1" smtClean="0">
                <a:solidFill>
                  <a:schemeClr val="accent6">
                    <a:lumMod val="50000"/>
                  </a:schemeClr>
                </a:solidFill>
              </a:rPr>
              <a:t>They</a:t>
            </a:r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 later </a:t>
            </a:r>
            <a:r>
              <a:rPr lang="nl-NL" i="1" dirty="0" err="1" smtClean="0">
                <a:solidFill>
                  <a:schemeClr val="accent6">
                    <a:lumMod val="50000"/>
                  </a:schemeClr>
                </a:solidFill>
              </a:rPr>
              <a:t>fused</a:t>
            </a:r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i="1" dirty="0" err="1" smtClean="0">
                <a:solidFill>
                  <a:schemeClr val="accent6">
                    <a:lumMod val="50000"/>
                  </a:schemeClr>
                </a:solidFill>
              </a:rPr>
              <a:t>and</a:t>
            </a:r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i="1" dirty="0" err="1" smtClean="0">
                <a:solidFill>
                  <a:schemeClr val="accent6">
                    <a:lumMod val="50000"/>
                  </a:schemeClr>
                </a:solidFill>
              </a:rPr>
              <a:t>became</a:t>
            </a:r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i="1" dirty="0" err="1" smtClean="0">
                <a:solidFill>
                  <a:schemeClr val="accent6">
                    <a:lumMod val="50000"/>
                  </a:schemeClr>
                </a:solidFill>
              </a:rPr>
              <a:t>the</a:t>
            </a:r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 VOC – 0,5 points</a:t>
            </a:r>
          </a:p>
          <a:p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621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764704"/>
            <a:ext cx="8886158" cy="5112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72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Statement 1 (2.2 –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trade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Thanks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to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the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mother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of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all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trades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the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Republic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gained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enough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food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to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let farmers make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products</a:t>
            </a:r>
            <a:r>
              <a:rPr lang="nl-NL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to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sell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on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the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market.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This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is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called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; 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commercial </a:t>
            </a:r>
            <a:r>
              <a:rPr lang="nl-NL" b="1" dirty="0" err="1" smtClean="0">
                <a:solidFill>
                  <a:schemeClr val="accent6">
                    <a:lumMod val="50000"/>
                  </a:schemeClr>
                </a:solidFill>
              </a:rPr>
              <a:t>agriculture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r>
              <a:rPr lang="nl-NL" dirty="0" err="1">
                <a:solidFill>
                  <a:schemeClr val="accent6">
                    <a:lumMod val="50000"/>
                  </a:schemeClr>
                </a:solidFill>
              </a:rPr>
              <a:t>Thanks</a:t>
            </a:r>
            <a:r>
              <a:rPr lang="nl-NL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>
                <a:solidFill>
                  <a:schemeClr val="accent6">
                    <a:lumMod val="50000"/>
                  </a:schemeClr>
                </a:solidFill>
              </a:rPr>
              <a:t>to</a:t>
            </a:r>
            <a:r>
              <a:rPr lang="nl-NL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>
                <a:solidFill>
                  <a:schemeClr val="accent6">
                    <a:lumMod val="50000"/>
                  </a:schemeClr>
                </a:solidFill>
              </a:rPr>
              <a:t>the</a:t>
            </a:r>
            <a:r>
              <a:rPr lang="nl-NL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Mediterannean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trade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nl-NL" dirty="0" err="1">
                <a:solidFill>
                  <a:schemeClr val="accent6">
                    <a:lumMod val="50000"/>
                  </a:schemeClr>
                </a:solidFill>
              </a:rPr>
              <a:t>the</a:t>
            </a:r>
            <a:r>
              <a:rPr lang="nl-NL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>
                <a:solidFill>
                  <a:schemeClr val="accent6">
                    <a:lumMod val="50000"/>
                  </a:schemeClr>
                </a:solidFill>
              </a:rPr>
              <a:t>Republic</a:t>
            </a:r>
            <a:r>
              <a:rPr lang="nl-NL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>
                <a:solidFill>
                  <a:schemeClr val="accent6">
                    <a:lumMod val="50000"/>
                  </a:schemeClr>
                </a:solidFill>
              </a:rPr>
              <a:t>gained</a:t>
            </a:r>
            <a:r>
              <a:rPr lang="nl-NL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>
                <a:solidFill>
                  <a:schemeClr val="accent6">
                    <a:lumMod val="50000"/>
                  </a:schemeClr>
                </a:solidFill>
              </a:rPr>
              <a:t>enough</a:t>
            </a:r>
            <a:r>
              <a:rPr lang="nl-NL" dirty="0">
                <a:solidFill>
                  <a:schemeClr val="accent6">
                    <a:lumMod val="50000"/>
                  </a:schemeClr>
                </a:solidFill>
              </a:rPr>
              <a:t> food </a:t>
            </a:r>
            <a:r>
              <a:rPr lang="nl-NL" dirty="0" err="1">
                <a:solidFill>
                  <a:schemeClr val="accent6">
                    <a:lumMod val="50000"/>
                  </a:schemeClr>
                </a:solidFill>
              </a:rPr>
              <a:t>to</a:t>
            </a:r>
            <a:r>
              <a:rPr lang="nl-NL" dirty="0">
                <a:solidFill>
                  <a:schemeClr val="accent6">
                    <a:lumMod val="50000"/>
                  </a:schemeClr>
                </a:solidFill>
              </a:rPr>
              <a:t> let farmers make </a:t>
            </a:r>
            <a:r>
              <a:rPr lang="nl-NL" dirty="0" err="1">
                <a:solidFill>
                  <a:schemeClr val="accent6">
                    <a:lumMod val="50000"/>
                  </a:schemeClr>
                </a:solidFill>
              </a:rPr>
              <a:t>products</a:t>
            </a:r>
            <a:r>
              <a:rPr lang="nl-NL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>
                <a:solidFill>
                  <a:schemeClr val="accent6">
                    <a:lumMod val="50000"/>
                  </a:schemeClr>
                </a:solidFill>
              </a:rPr>
              <a:t>to</a:t>
            </a:r>
            <a:r>
              <a:rPr lang="nl-NL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>
                <a:solidFill>
                  <a:schemeClr val="accent6">
                    <a:lumMod val="50000"/>
                  </a:schemeClr>
                </a:solidFill>
              </a:rPr>
              <a:t>sell</a:t>
            </a:r>
            <a:r>
              <a:rPr lang="nl-NL" dirty="0">
                <a:solidFill>
                  <a:schemeClr val="accent6">
                    <a:lumMod val="50000"/>
                  </a:schemeClr>
                </a:solidFill>
              </a:rPr>
              <a:t> on </a:t>
            </a:r>
            <a:r>
              <a:rPr lang="nl-NL" dirty="0" err="1">
                <a:solidFill>
                  <a:schemeClr val="accent6">
                    <a:lumMod val="50000"/>
                  </a:schemeClr>
                </a:solidFill>
              </a:rPr>
              <a:t>the</a:t>
            </a:r>
            <a:r>
              <a:rPr lang="nl-NL" dirty="0">
                <a:solidFill>
                  <a:schemeClr val="accent6">
                    <a:lumMod val="50000"/>
                  </a:schemeClr>
                </a:solidFill>
              </a:rPr>
              <a:t> market. </a:t>
            </a:r>
            <a:r>
              <a:rPr lang="nl-NL" dirty="0" err="1">
                <a:solidFill>
                  <a:schemeClr val="accent6">
                    <a:lumMod val="50000"/>
                  </a:schemeClr>
                </a:solidFill>
              </a:rPr>
              <a:t>This</a:t>
            </a:r>
            <a:r>
              <a:rPr lang="nl-NL" dirty="0">
                <a:solidFill>
                  <a:schemeClr val="accent6">
                    <a:lumMod val="50000"/>
                  </a:schemeClr>
                </a:solidFill>
              </a:rPr>
              <a:t> is </a:t>
            </a:r>
            <a:r>
              <a:rPr lang="nl-NL" dirty="0" err="1">
                <a:solidFill>
                  <a:schemeClr val="accent6">
                    <a:lumMod val="50000"/>
                  </a:schemeClr>
                </a:solidFill>
              </a:rPr>
              <a:t>called</a:t>
            </a:r>
            <a:r>
              <a:rPr lang="nl-NL" dirty="0">
                <a:solidFill>
                  <a:schemeClr val="accent6">
                    <a:lumMod val="50000"/>
                  </a:schemeClr>
                </a:solidFill>
              </a:rPr>
              <a:t>; </a:t>
            </a:r>
            <a:r>
              <a:rPr lang="nl-NL" b="1" dirty="0">
                <a:solidFill>
                  <a:schemeClr val="accent6">
                    <a:lumMod val="50000"/>
                  </a:schemeClr>
                </a:solidFill>
              </a:rPr>
              <a:t>commercial </a:t>
            </a:r>
            <a:r>
              <a:rPr lang="nl-NL" b="1" dirty="0" err="1">
                <a:solidFill>
                  <a:schemeClr val="accent6">
                    <a:lumMod val="50000"/>
                  </a:schemeClr>
                </a:solidFill>
              </a:rPr>
              <a:t>agriculture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217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Statement 2 (2.2 -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cause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If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the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>
                <a:solidFill>
                  <a:schemeClr val="accent6">
                    <a:lumMod val="50000"/>
                  </a:schemeClr>
                </a:solidFill>
              </a:rPr>
              <a:t>S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panish had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not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taken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Antwerp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trade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would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not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have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increased</a:t>
            </a:r>
            <a:r>
              <a:rPr lang="nl-NL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in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the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Republic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endParaRPr lang="nl-NL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Many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merchants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immigrated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to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Amsterdam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because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of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the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staple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market,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thats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why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the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trade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increased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890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Statement 3 (2.2 -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invention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Because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of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the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Dutch “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fluytships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”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the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Mediterranean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trade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increased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and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became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more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profitable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endParaRPr lang="nl-NL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The Dutch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invention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of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the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sawmill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increased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the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production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of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planks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, making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it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possible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to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build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more “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fluytships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” 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109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Statement 4 (2.3 – VOC)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Because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of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the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Mediteranean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trade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several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economies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were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linked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together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thus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creating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a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world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economy</a:t>
            </a: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nl-NL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The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trade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with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the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Mediteranean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europe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and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the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Baltic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is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called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the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triangular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trade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879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Statement 5 (2.4 – Golden Age)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Because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scientists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started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believing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the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Ancient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texts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again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the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scientific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revolution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started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endParaRPr lang="nl-NL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Tolerance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with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limitations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means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that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people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were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allowed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to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criticise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the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bible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, but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only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so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far.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563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Statement 6 (2.4 – Golden Age)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Because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people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were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rich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the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demand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for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art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grew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This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sparked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the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start of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the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Golden Age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for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>
                <a:solidFill>
                  <a:schemeClr val="accent6">
                    <a:lumMod val="50000"/>
                  </a:schemeClr>
                </a:solidFill>
              </a:rPr>
              <a:t>D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utch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artists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endParaRPr lang="nl-NL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Trade gave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much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insight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into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animals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and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plants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across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the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world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confirming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what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was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written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in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the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Bible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005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Statement 7 (2.5 - Politics)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Thanks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to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the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co-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optation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system,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the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important jobs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were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distributed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amongst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regents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endParaRPr lang="nl-NL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In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the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Dutch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Republic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every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province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had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just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as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much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to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say in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the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States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-General.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889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Statement 8 (2.5 –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Year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of Disasters)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Because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of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year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of disasters, England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wanted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to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help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the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Dutch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Republic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endParaRPr lang="nl-NL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The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Brothers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de Witt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were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blamed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for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the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year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of disasters,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wich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ultimately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cost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them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their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lives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53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</TotalTime>
  <Words>554</Words>
  <Application>Microsoft Office PowerPoint</Application>
  <PresentationFormat>Diavoorstelling (4:3)</PresentationFormat>
  <Paragraphs>57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Office-thema</vt:lpstr>
      <vt:lpstr>Quiz</vt:lpstr>
      <vt:lpstr>Statement 1 (2.2 – trade)</vt:lpstr>
      <vt:lpstr>Statement 2 (2.2 - cause)</vt:lpstr>
      <vt:lpstr>Statement 3 (2.2 - invention)</vt:lpstr>
      <vt:lpstr>Statement 4 (2.3 – VOC)</vt:lpstr>
      <vt:lpstr>Statement 5 (2.4 – Golden Age)</vt:lpstr>
      <vt:lpstr>Statement 6 (2.4 – Golden Age)</vt:lpstr>
      <vt:lpstr>Statement 7 (2.5 - Politics)</vt:lpstr>
      <vt:lpstr>Statement 8 (2.5 – Year of Disasters)</vt:lpstr>
      <vt:lpstr>Statement 9 (2.6 – Monarchies)</vt:lpstr>
      <vt:lpstr>Statement 10 (2.6 – Absolutism)</vt:lpstr>
      <vt:lpstr>Bonus Questions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century of great change</dc:title>
  <dc:creator>Monique</dc:creator>
  <cp:lastModifiedBy>Paul de Haan</cp:lastModifiedBy>
  <cp:revision>89</cp:revision>
  <dcterms:created xsi:type="dcterms:W3CDTF">2016-08-23T07:40:09Z</dcterms:created>
  <dcterms:modified xsi:type="dcterms:W3CDTF">2019-08-05T15:32:24Z</dcterms:modified>
</cp:coreProperties>
</file>